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4"/>
  </p:sldMasterIdLst>
  <p:notesMasterIdLst>
    <p:notesMasterId r:id="rId16"/>
  </p:notesMasterIdLst>
  <p:handoutMasterIdLst>
    <p:handoutMasterId r:id="rId17"/>
  </p:handoutMasterIdLst>
  <p:sldIdLst>
    <p:sldId id="256" r:id="rId5"/>
    <p:sldId id="260" r:id="rId6"/>
    <p:sldId id="261" r:id="rId7"/>
    <p:sldId id="268" r:id="rId8"/>
    <p:sldId id="262" r:id="rId9"/>
    <p:sldId id="269" r:id="rId10"/>
    <p:sldId id="270" r:id="rId11"/>
    <p:sldId id="271" r:id="rId12"/>
    <p:sldId id="272" r:id="rId13"/>
    <p:sldId id="273" r:id="rId14"/>
    <p:sldId id="274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3668" autoAdjust="0"/>
  </p:normalViewPr>
  <p:slideViewPr>
    <p:cSldViewPr snapToGrid="0">
      <p:cViewPr varScale="1">
        <p:scale>
          <a:sx n="72" d="100"/>
          <a:sy n="72" d="100"/>
        </p:scale>
        <p:origin x="110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00B7FD6-6B50-4C58-994F-82DC6214278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CC7F2D-6B16-4B88-A4F8-ABD5316B473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51DC69-60C3-4CF7-A135-6E702ECCE0F0}" type="datetimeFigureOut">
              <a:rPr lang="en-US" smtClean="0"/>
              <a:t>11/14/2023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4CEF1E-1ACC-48D0-92B3-CB3D4FED50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F188B4-83B8-4C82-AFAC-DC1E415458F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9FFBD-F123-4881-BC93-591827BC61E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6215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E3EC7B-6C72-4FBB-87DF-2BD2CB7DC1E6}" type="datetimeFigureOut">
              <a:rPr lang="en-US" smtClean="0"/>
              <a:t>11/14/2023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62A795-6F94-4A96-B820-B9038480D0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495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 your classroom colors different than what you see in this template? That’s OK! Click on Design -&gt; Variants (the down arrow) -&gt; Pick the color scheme that works for you!</a:t>
            </a: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Feel free to change any “You will…” and “I will…” statements to ensure they align with your classroom procedures and rules!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2A795-6F94-4A96-B820-B9038480D04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546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 your classroom colors different than what you see in this template? That’s OK! Click on Design -&gt; Variants (the down arrow) -&gt; Pick the color scheme that works for you!</a:t>
            </a: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Feel free to change any “You will…” and “I will…” statements to ensure they align with your classroom procedures and rules!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2A795-6F94-4A96-B820-B9038480D04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84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 your classroom colors different than what you see in this template? That’s OK! Click on Design -&gt; Variants (the down arrow) -&gt; Pick the color scheme that works for you!</a:t>
            </a: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Feel free to change any “You will…” and “I will…” statements to ensure they align with your classroom procedures and rules!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2A795-6F94-4A96-B820-B9038480D048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024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6785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245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219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284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7076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525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006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270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20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246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071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619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1F489-B701-4C74-9747-27C8656A89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Препоръки за достъпност на текстове за обучение</a:t>
            </a:r>
            <a:endParaRPr lang="en-US" dirty="0">
              <a:latin typeface="Rockwell" panose="02060603020205020403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699F35-1401-4ECD-9F96-7017DB9FA1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Уеб страници</a:t>
            </a:r>
          </a:p>
          <a:p>
            <a:r>
              <a:rPr lang="bg-B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Презентации</a:t>
            </a:r>
          </a:p>
          <a:p>
            <a:r>
              <a:rPr lang="bg-B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Уроци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906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53DD3-C27C-457D-ADDD-066D01CB9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766" y="244867"/>
            <a:ext cx="9875520" cy="1356360"/>
          </a:xfrm>
        </p:spPr>
        <p:txBody>
          <a:bodyPr/>
          <a:lstStyle/>
          <a:p>
            <a:r>
              <a:rPr lang="bg-BG" dirty="0"/>
              <a:t>Принципи</a:t>
            </a:r>
            <a:endParaRPr lang="en-US" dirty="0">
              <a:latin typeface="Rockwell" panose="02060603020205020403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1F44B22-324B-4DE8-B32C-8531218490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1644916"/>
              </p:ext>
            </p:extLst>
          </p:nvPr>
        </p:nvGraphicFramePr>
        <p:xfrm>
          <a:off x="1159668" y="1601228"/>
          <a:ext cx="9872664" cy="41260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87830">
                  <a:extLst>
                    <a:ext uri="{9D8B030D-6E8A-4147-A177-3AD203B41FA5}">
                      <a16:colId xmlns:a16="http://schemas.microsoft.com/office/drawing/2014/main" val="743422230"/>
                    </a:ext>
                  </a:extLst>
                </a:gridCol>
                <a:gridCol w="484834">
                  <a:extLst>
                    <a:ext uri="{9D8B030D-6E8A-4147-A177-3AD203B41FA5}">
                      <a16:colId xmlns:a16="http://schemas.microsoft.com/office/drawing/2014/main" val="777156215"/>
                    </a:ext>
                  </a:extLst>
                </a:gridCol>
              </a:tblGrid>
              <a:tr h="4126059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b="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Активно използване на различните форми на персонализация на обучението и персонализация в уеб дизайна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b="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Толерантност към възможните грешки чрез опции за помощ и информация за допуснатата грешка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b="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Последователност и използване на познати модели в дизайна на обучителните единици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b="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Минимализъм при подбора на елементи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b="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Дизайн, чрез който изпъкват важните елементи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b="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Осигуряване на контрол на посетителя върху част от обучителния процес</a:t>
                      </a:r>
                      <a:endParaRPr lang="en-US" sz="1800" b="0" kern="1200" dirty="0">
                        <a:solidFill>
                          <a:schemeClr val="dk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endParaRPr lang="en-US" sz="1600" b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739329"/>
                  </a:ext>
                </a:extLst>
              </a:tr>
            </a:tbl>
          </a:graphicData>
        </a:graphic>
      </p:graphicFrame>
      <p:pic>
        <p:nvPicPr>
          <p:cNvPr id="5" name="Graphic 4" descr="Footprints">
            <a:extLst>
              <a:ext uri="{FF2B5EF4-FFF2-40B4-BE49-F238E27FC236}">
                <a16:creationId xmlns:a16="http://schemas.microsoft.com/office/drawing/2014/main" id="{589DAF42-11E7-21F2-5912-EFA79067E4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84298" y="46584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763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1F489-B701-4C74-9747-27C8656A89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bg-BG" sz="4400" dirty="0"/>
              <a:t>допълнителни препоръки за други формати на обучителни материали – презентации и текстови документи</a:t>
            </a:r>
            <a:endParaRPr lang="en-US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699F35-1401-4ECD-9F96-7017DB9FA1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2446106"/>
          </a:xfrm>
        </p:spPr>
        <p:txBody>
          <a:bodyPr>
            <a:normAutofit/>
          </a:bodyPr>
          <a:lstStyle/>
          <a:p>
            <a:r>
              <a:rPr lang="bg-B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Готови шаблони на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PowerPoint</a:t>
            </a:r>
            <a:endParaRPr lang="bg-B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bg-B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Скриване на заглавие на слайд</a:t>
            </a:r>
          </a:p>
          <a:p>
            <a:r>
              <a:rPr lang="bg-B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Последователност на прочит на елементите в слайд</a:t>
            </a:r>
          </a:p>
          <a:p>
            <a:r>
              <a:rPr lang="bg-B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Автоматично генериране на алтернативни текстове към изображения</a:t>
            </a:r>
          </a:p>
        </p:txBody>
      </p:sp>
    </p:spTree>
    <p:extLst>
      <p:ext uri="{BB962C8B-B14F-4D97-AF65-F5344CB8AC3E}">
        <p14:creationId xmlns:p14="http://schemas.microsoft.com/office/powerpoint/2010/main" val="3985681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53DD3-C27C-457D-ADDD-066D01CB9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144" y="231140"/>
            <a:ext cx="9875520" cy="1356360"/>
          </a:xfrm>
        </p:spPr>
        <p:txBody>
          <a:bodyPr/>
          <a:lstStyle/>
          <a:p>
            <a:r>
              <a:rPr lang="bg-BG" dirty="0">
                <a:latin typeface="Rockwell" panose="02060603020205020403" pitchFamily="18" charset="0"/>
              </a:rPr>
              <a:t>Уеб достъпност</a:t>
            </a:r>
            <a:endParaRPr lang="en-US" dirty="0">
              <a:latin typeface="Rockwell" panose="02060603020205020403" pitchFamily="18" charset="0"/>
            </a:endParaRPr>
          </a:p>
        </p:txBody>
      </p:sp>
      <p:pic>
        <p:nvPicPr>
          <p:cNvPr id="7" name="Graphic 6" descr="Sun">
            <a:extLst>
              <a:ext uri="{FF2B5EF4-FFF2-40B4-BE49-F238E27FC236}">
                <a16:creationId xmlns:a16="http://schemas.microsoft.com/office/drawing/2014/main" id="{6314C98B-D1E0-4291-8DE1-BABBB730A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97040" y="452120"/>
            <a:ext cx="914400" cy="914400"/>
          </a:xfrm>
          <a:prstGeom prst="rect">
            <a:avLst/>
          </a:prstGeom>
        </p:spPr>
      </p:pic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1F44B22-324B-4DE8-B32C-8531218490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3290435"/>
              </p:ext>
            </p:extLst>
          </p:nvPr>
        </p:nvGraphicFramePr>
        <p:xfrm>
          <a:off x="1140144" y="1587500"/>
          <a:ext cx="9872664" cy="32928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36332">
                  <a:extLst>
                    <a:ext uri="{9D8B030D-6E8A-4147-A177-3AD203B41FA5}">
                      <a16:colId xmlns:a16="http://schemas.microsoft.com/office/drawing/2014/main" val="743422230"/>
                    </a:ext>
                  </a:extLst>
                </a:gridCol>
                <a:gridCol w="4936332">
                  <a:extLst>
                    <a:ext uri="{9D8B030D-6E8A-4147-A177-3AD203B41FA5}">
                      <a16:colId xmlns:a16="http://schemas.microsoft.com/office/drawing/2014/main" val="777156215"/>
                    </a:ext>
                  </a:extLst>
                </a:gridCol>
              </a:tblGrid>
              <a:tr h="495624">
                <a:tc>
                  <a:txBody>
                    <a:bodyPr/>
                    <a:lstStyle/>
                    <a:p>
                      <a:r>
                        <a:rPr lang="bg-BG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Посетители с увреждания:</a:t>
                      </a:r>
                      <a:endParaRPr lang="en-US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Позволява на хората с увреждания:</a:t>
                      </a:r>
                      <a:endParaRPr lang="en-US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822786"/>
                  </a:ext>
                </a:extLst>
              </a:tr>
              <a:tr h="279722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Навигация в уеб съдържание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Препятствия при взаимодействие с Мрежата чрез електронни устройства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да използват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да възприемат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да разбират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да навигират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да взаимодействат с Уеб</a:t>
                      </a:r>
                      <a:endParaRPr lang="en-US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739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4077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53DD3-C27C-457D-ADDD-066D01CB9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766" y="244867"/>
            <a:ext cx="9875520" cy="1356360"/>
          </a:xfrm>
        </p:spPr>
        <p:txBody>
          <a:bodyPr/>
          <a:lstStyle/>
          <a:p>
            <a:r>
              <a:rPr lang="bg-BG" dirty="0">
                <a:latin typeface="Rockwell" panose="02060603020205020403" pitchFamily="18" charset="0"/>
              </a:rPr>
              <a:t>Стандарти</a:t>
            </a:r>
            <a:endParaRPr lang="en-US" dirty="0">
              <a:latin typeface="Rockwell" panose="02060603020205020403" pitchFamily="18" charset="0"/>
            </a:endParaRPr>
          </a:p>
        </p:txBody>
      </p:sp>
      <p:pic>
        <p:nvPicPr>
          <p:cNvPr id="5" name="Graphic 4" descr="Pencil">
            <a:extLst>
              <a:ext uri="{FF2B5EF4-FFF2-40B4-BE49-F238E27FC236}">
                <a16:creationId xmlns:a16="http://schemas.microsoft.com/office/drawing/2014/main" id="{0A74E1BB-B1CA-413B-8313-F68AA049A9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3054" y="537891"/>
            <a:ext cx="767542" cy="767542"/>
          </a:xfrm>
          <a:prstGeom prst="rect">
            <a:avLst/>
          </a:prstGeom>
        </p:spPr>
      </p:pic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1F44B22-324B-4DE8-B32C-8531218490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6247820"/>
              </p:ext>
            </p:extLst>
          </p:nvPr>
        </p:nvGraphicFramePr>
        <p:xfrm>
          <a:off x="1159668" y="1601227"/>
          <a:ext cx="9872664" cy="44358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36332">
                  <a:extLst>
                    <a:ext uri="{9D8B030D-6E8A-4147-A177-3AD203B41FA5}">
                      <a16:colId xmlns:a16="http://schemas.microsoft.com/office/drawing/2014/main" val="743422230"/>
                    </a:ext>
                  </a:extLst>
                </a:gridCol>
                <a:gridCol w="4936332">
                  <a:extLst>
                    <a:ext uri="{9D8B030D-6E8A-4147-A177-3AD203B41FA5}">
                      <a16:colId xmlns:a16="http://schemas.microsoft.com/office/drawing/2014/main" val="777156215"/>
                    </a:ext>
                  </a:extLst>
                </a:gridCol>
              </a:tblGrid>
              <a:tr h="472727">
                <a:tc>
                  <a:txBody>
                    <a:bodyPr/>
                    <a:lstStyle/>
                    <a:p>
                      <a:r>
                        <a:rPr lang="bg-BG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Организации за стандартизация</a:t>
                      </a:r>
                      <a:endParaRPr lang="en-US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WCAG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822786"/>
                  </a:ext>
                </a:extLst>
              </a:tr>
              <a:tr h="3963142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W3C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WHATWG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Разработват и </a:t>
                      </a:r>
                      <a:r>
                        <a:rPr lang="bg-BG" sz="1800" b="1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общи препоръки</a:t>
                      </a: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за уеб съдържание, които са съобразени с различните устройства и програми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Web Content Accessibility Guidelines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Водеща роля в препоръките за достъпност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Разработка на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W3C</a:t>
                      </a:r>
                      <a:endParaRPr lang="bg-BG" sz="1800" kern="1200" dirty="0">
                        <a:solidFill>
                          <a:schemeClr val="dk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bg-BG" sz="1800" b="1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Конкретни</a:t>
                      </a: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bg-BG" sz="1800" b="1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препоръки</a:t>
                      </a: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за уеб съдържание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739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2404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1F489-B701-4C74-9747-27C8656A89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bg-BG" sz="4400" dirty="0"/>
              <a:t>Препоръки за достъпност</a:t>
            </a:r>
            <a:endParaRPr lang="en-US" sz="4400" dirty="0">
              <a:latin typeface="Rockwell" panose="02060603020205020403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699F35-1401-4ECD-9F96-7017DB9FA1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bg-B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Онлайн обучение</a:t>
            </a:r>
          </a:p>
          <a:p>
            <a:r>
              <a:rPr lang="bg-B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Систематизиране</a:t>
            </a:r>
          </a:p>
          <a:p>
            <a:r>
              <a:rPr lang="bg-B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Повишаване на нивото на достъпност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035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53DD3-C27C-457D-ADDD-066D01CB9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766" y="244867"/>
            <a:ext cx="9875520" cy="1356360"/>
          </a:xfrm>
        </p:spPr>
        <p:txBody>
          <a:bodyPr/>
          <a:lstStyle/>
          <a:p>
            <a:r>
              <a:rPr lang="bg-BG" dirty="0"/>
              <a:t>Препоръки за текст</a:t>
            </a:r>
            <a:endParaRPr lang="en-US" dirty="0">
              <a:latin typeface="Rockwell" panose="02060603020205020403" pitchFamily="18" charset="0"/>
            </a:endParaRPr>
          </a:p>
        </p:txBody>
      </p:sp>
      <p:pic>
        <p:nvPicPr>
          <p:cNvPr id="5" name="Graphic 4" descr="Teacher">
            <a:extLst>
              <a:ext uri="{FF2B5EF4-FFF2-40B4-BE49-F238E27FC236}">
                <a16:creationId xmlns:a16="http://schemas.microsoft.com/office/drawing/2014/main" id="{79AA3F49-E7A4-4660-84DA-0DC43809C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02829" y="465847"/>
            <a:ext cx="914400" cy="914400"/>
          </a:xfrm>
          <a:prstGeom prst="rect">
            <a:avLst/>
          </a:prstGeom>
        </p:spPr>
      </p:pic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1F44B22-324B-4DE8-B32C-8531218490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2893655"/>
              </p:ext>
            </p:extLst>
          </p:nvPr>
        </p:nvGraphicFramePr>
        <p:xfrm>
          <a:off x="1159668" y="1601228"/>
          <a:ext cx="9872664" cy="2956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80324">
                  <a:extLst>
                    <a:ext uri="{9D8B030D-6E8A-4147-A177-3AD203B41FA5}">
                      <a16:colId xmlns:a16="http://schemas.microsoft.com/office/drawing/2014/main" val="743422230"/>
                    </a:ext>
                  </a:extLst>
                </a:gridCol>
                <a:gridCol w="3992340">
                  <a:extLst>
                    <a:ext uri="{9D8B030D-6E8A-4147-A177-3AD203B41FA5}">
                      <a16:colId xmlns:a16="http://schemas.microsoft.com/office/drawing/2014/main" val="777156215"/>
                    </a:ext>
                  </a:extLst>
                </a:gridCol>
              </a:tblGrid>
              <a:tr h="309024">
                <a:tc>
                  <a:txBody>
                    <a:bodyPr/>
                    <a:lstStyle/>
                    <a:p>
                      <a:r>
                        <a:rPr lang="bg-BG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Да се зададе:</a:t>
                      </a:r>
                      <a:endParaRPr lang="en-US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Да се избягват:</a:t>
                      </a:r>
                      <a:endParaRPr lang="en-US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822786"/>
                  </a:ext>
                </a:extLst>
              </a:tr>
              <a:tr h="2590728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Възможност за увеличаване размера на шрифта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По-голямо междуредие при по-дълги абзаци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Цветова схема, осигуряваща добър контраст на текст и фон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Шрифт от семейство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Sans-serif</a:t>
                      </a:r>
                      <a:endParaRPr lang="bg-BG" sz="1800" kern="1200" dirty="0">
                        <a:solidFill>
                          <a:schemeClr val="dk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bg-BG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Текст само с главни букви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bg-BG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Курсивен шрифт</a:t>
                      </a:r>
                      <a:endParaRPr lang="en-US" sz="1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bg-BG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Подчертаване на думи</a:t>
                      </a:r>
                      <a:endParaRPr lang="en-US" sz="1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739329"/>
                  </a:ext>
                </a:extLst>
              </a:tr>
            </a:tbl>
          </a:graphicData>
        </a:graphic>
      </p:graphicFrame>
      <p:pic>
        <p:nvPicPr>
          <p:cNvPr id="3" name="Picture 2" descr="Изписването на буквите при шрифтовете от семейството Sans-serif   не включва малките чертички в края на линиите, характерни за шрифтовете от семейството Serif.">
            <a:extLst>
              <a:ext uri="{FF2B5EF4-FFF2-40B4-BE49-F238E27FC236}">
                <a16:creationId xmlns:a16="http://schemas.microsoft.com/office/drawing/2014/main" id="{2A9F5ED4-F6A7-FAA0-5096-61C9CE2E2B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390" y="4921222"/>
            <a:ext cx="4135881" cy="1490211"/>
          </a:xfrm>
          <a:prstGeom prst="rect">
            <a:avLst/>
          </a:prstGeom>
          <a:noFill/>
          <a:ln w="9525">
            <a:solidFill>
              <a:srgbClr val="F6605C"/>
            </a:solidFill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BCA5A1-445C-CEB1-38BD-4829C51EE1ED}"/>
              </a:ext>
            </a:extLst>
          </p:cNvPr>
          <p:cNvSpPr txBox="1"/>
          <p:nvPr/>
        </p:nvSpPr>
        <p:spPr>
          <a:xfrm>
            <a:off x="5692736" y="5684267"/>
            <a:ext cx="53395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Разлика между семействата шрифтове </a:t>
            </a:r>
            <a:r>
              <a:rPr lang="ru-RU" sz="2000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Sans-serif</a:t>
            </a:r>
            <a:r>
              <a:rPr lang="ru-RU" sz="20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bg-BG" sz="20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ru-RU" sz="2000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Serif</a:t>
            </a:r>
            <a:endParaRPr lang="en-US" sz="2000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258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53DD3-C27C-457D-ADDD-066D01CB9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766" y="244867"/>
            <a:ext cx="9875520" cy="1356360"/>
          </a:xfrm>
        </p:spPr>
        <p:txBody>
          <a:bodyPr/>
          <a:lstStyle/>
          <a:p>
            <a:r>
              <a:rPr lang="bg-BG" dirty="0"/>
              <a:t>Препоръки за мултимедия</a:t>
            </a:r>
            <a:endParaRPr lang="en-US" dirty="0">
              <a:latin typeface="Rockwell" panose="02060603020205020403" pitchFamily="18" charset="0"/>
            </a:endParaRPr>
          </a:p>
        </p:txBody>
      </p:sp>
      <p:pic>
        <p:nvPicPr>
          <p:cNvPr id="5" name="Graphic 4" descr="Teacher">
            <a:extLst>
              <a:ext uri="{FF2B5EF4-FFF2-40B4-BE49-F238E27FC236}">
                <a16:creationId xmlns:a16="http://schemas.microsoft.com/office/drawing/2014/main" id="{79AA3F49-E7A4-4660-84DA-0DC43809C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38499" y="465847"/>
            <a:ext cx="914400" cy="914400"/>
          </a:xfrm>
          <a:prstGeom prst="rect">
            <a:avLst/>
          </a:prstGeom>
        </p:spPr>
      </p:pic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1F44B22-324B-4DE8-B32C-8531218490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5812284"/>
              </p:ext>
            </p:extLst>
          </p:nvPr>
        </p:nvGraphicFramePr>
        <p:xfrm>
          <a:off x="1159668" y="1601228"/>
          <a:ext cx="9872664" cy="46826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80324">
                  <a:extLst>
                    <a:ext uri="{9D8B030D-6E8A-4147-A177-3AD203B41FA5}">
                      <a16:colId xmlns:a16="http://schemas.microsoft.com/office/drawing/2014/main" val="743422230"/>
                    </a:ext>
                  </a:extLst>
                </a:gridCol>
                <a:gridCol w="3992340">
                  <a:extLst>
                    <a:ext uri="{9D8B030D-6E8A-4147-A177-3AD203B41FA5}">
                      <a16:colId xmlns:a16="http://schemas.microsoft.com/office/drawing/2014/main" val="777156215"/>
                    </a:ext>
                  </a:extLst>
                </a:gridCol>
              </a:tblGrid>
              <a:tr h="556555">
                <a:tc>
                  <a:txBody>
                    <a:bodyPr/>
                    <a:lstStyle/>
                    <a:p>
                      <a:r>
                        <a:rPr lang="bg-BG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Да се зададе:</a:t>
                      </a:r>
                      <a:endParaRPr lang="en-US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Да се избягват:</a:t>
                      </a:r>
                      <a:endParaRPr lang="en-US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822786"/>
                  </a:ext>
                </a:extLst>
              </a:tr>
              <a:tr h="4126059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Алтернативен текст и заглавие на всяко изображение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Описания на визуалните елементи, които не повтарят околния текст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Описания на визуалните елементи, които представят съдържанието и целите им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Субтитри към видео и аудио елементи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Интерфейсни икони с големи и контрастни изображения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Диаграми, защото тяхното прочитане и описание не са равностойни на самата диаграма и не биха имали същия ефект в разбирането на взаимовръзките между елементите</a:t>
                      </a:r>
                      <a:endParaRPr lang="bg-BG" sz="1600" kern="1200" dirty="0">
                        <a:solidFill>
                          <a:schemeClr val="dk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indent="0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endParaRPr lang="en-US" sz="16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739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0789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53DD3-C27C-457D-ADDD-066D01CB9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766" y="244867"/>
            <a:ext cx="9875520" cy="1356360"/>
          </a:xfrm>
        </p:spPr>
        <p:txBody>
          <a:bodyPr/>
          <a:lstStyle/>
          <a:p>
            <a:r>
              <a:rPr lang="bg-BG" dirty="0"/>
              <a:t>Препоръки за навигация</a:t>
            </a:r>
            <a:endParaRPr lang="en-US" dirty="0">
              <a:latin typeface="Rockwell" panose="02060603020205020403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1F44B22-324B-4DE8-B32C-8531218490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2595545"/>
              </p:ext>
            </p:extLst>
          </p:nvPr>
        </p:nvGraphicFramePr>
        <p:xfrm>
          <a:off x="1159668" y="1601228"/>
          <a:ext cx="9872664" cy="46826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80324">
                  <a:extLst>
                    <a:ext uri="{9D8B030D-6E8A-4147-A177-3AD203B41FA5}">
                      <a16:colId xmlns:a16="http://schemas.microsoft.com/office/drawing/2014/main" val="743422230"/>
                    </a:ext>
                  </a:extLst>
                </a:gridCol>
                <a:gridCol w="3992340">
                  <a:extLst>
                    <a:ext uri="{9D8B030D-6E8A-4147-A177-3AD203B41FA5}">
                      <a16:colId xmlns:a16="http://schemas.microsoft.com/office/drawing/2014/main" val="777156215"/>
                    </a:ext>
                  </a:extLst>
                </a:gridCol>
              </a:tblGrid>
              <a:tr h="556555">
                <a:tc>
                  <a:txBody>
                    <a:bodyPr/>
                    <a:lstStyle/>
                    <a:p>
                      <a:r>
                        <a:rPr lang="bg-BG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Да се зададе:</a:t>
                      </a:r>
                      <a:endParaRPr lang="en-US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Да се избягват:</a:t>
                      </a:r>
                      <a:endParaRPr lang="en-US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822786"/>
                  </a:ext>
                </a:extLst>
              </a:tr>
              <a:tr h="4126059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По-голямо разстояние между бутони и опции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Добър контраст в цветовата схема на цветните карета за навигация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Кратки, ясни, точни и описателни етикети на линкове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Информация за изминатия път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Линкове към предишни уроци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Припомняне на дефиниции и твърдения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Етикетите да зависят от останалите линкове в едно меню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Единствен начин за предаване на информация да е цветът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endParaRPr lang="en-US" sz="16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739329"/>
                  </a:ext>
                </a:extLst>
              </a:tr>
            </a:tbl>
          </a:graphicData>
        </a:graphic>
      </p:graphicFrame>
      <p:pic>
        <p:nvPicPr>
          <p:cNvPr id="3" name="Graphic 2" descr="Bus">
            <a:extLst>
              <a:ext uri="{FF2B5EF4-FFF2-40B4-BE49-F238E27FC236}">
                <a16:creationId xmlns:a16="http://schemas.microsoft.com/office/drawing/2014/main" id="{1016F93A-FB40-ED0B-E94A-37FB3EC1C0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9710" y="46584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004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53DD3-C27C-457D-ADDD-066D01CB9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766" y="244867"/>
            <a:ext cx="9875520" cy="1356360"/>
          </a:xfrm>
        </p:spPr>
        <p:txBody>
          <a:bodyPr/>
          <a:lstStyle/>
          <a:p>
            <a:r>
              <a:rPr lang="bg-BG" dirty="0"/>
              <a:t>Препоръки за таблици</a:t>
            </a:r>
            <a:endParaRPr lang="en-US" dirty="0">
              <a:latin typeface="Rockwell" panose="02060603020205020403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1F44B22-324B-4DE8-B32C-8531218490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1345337"/>
              </p:ext>
            </p:extLst>
          </p:nvPr>
        </p:nvGraphicFramePr>
        <p:xfrm>
          <a:off x="1159668" y="1601229"/>
          <a:ext cx="9872664" cy="2814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80324">
                  <a:extLst>
                    <a:ext uri="{9D8B030D-6E8A-4147-A177-3AD203B41FA5}">
                      <a16:colId xmlns:a16="http://schemas.microsoft.com/office/drawing/2014/main" val="743422230"/>
                    </a:ext>
                  </a:extLst>
                </a:gridCol>
                <a:gridCol w="3992340">
                  <a:extLst>
                    <a:ext uri="{9D8B030D-6E8A-4147-A177-3AD203B41FA5}">
                      <a16:colId xmlns:a16="http://schemas.microsoft.com/office/drawing/2014/main" val="777156215"/>
                    </a:ext>
                  </a:extLst>
                </a:gridCol>
              </a:tblGrid>
              <a:tr h="330345">
                <a:tc>
                  <a:txBody>
                    <a:bodyPr/>
                    <a:lstStyle/>
                    <a:p>
                      <a:r>
                        <a:rPr lang="bg-BG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Да се зададе:</a:t>
                      </a:r>
                      <a:endParaRPr lang="en-US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Да се избягват:</a:t>
                      </a:r>
                      <a:endParaRPr lang="en-US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822786"/>
                  </a:ext>
                </a:extLst>
              </a:tr>
              <a:tr h="2449041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Данни в нетабличен вид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Вместо таблици се използват абзаци и списъци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Заглавия на колоните на таблиците с тагове &lt;thead&gt; и &lt;th&gt;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Слети клетки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Влагане на таблици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Празни клетки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Таблици с фиксирани размери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endParaRPr lang="en-US" sz="16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739329"/>
                  </a:ext>
                </a:extLst>
              </a:tr>
            </a:tbl>
          </a:graphicData>
        </a:graphic>
      </p:graphicFrame>
      <p:pic>
        <p:nvPicPr>
          <p:cNvPr id="5" name="Graphic 4" descr="Meeting">
            <a:extLst>
              <a:ext uri="{FF2B5EF4-FFF2-40B4-BE49-F238E27FC236}">
                <a16:creationId xmlns:a16="http://schemas.microsoft.com/office/drawing/2014/main" id="{BD091144-ED59-CF76-FC9A-B71326343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61069" y="46584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778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53DD3-C27C-457D-ADDD-066D01CB9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766" y="244867"/>
            <a:ext cx="9875520" cy="1356360"/>
          </a:xfrm>
        </p:spPr>
        <p:txBody>
          <a:bodyPr/>
          <a:lstStyle/>
          <a:p>
            <a:r>
              <a:rPr lang="bg-BG" dirty="0"/>
              <a:t>Общи препоръки</a:t>
            </a:r>
            <a:endParaRPr lang="en-US" dirty="0">
              <a:latin typeface="Rockwell" panose="02060603020205020403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1F44B22-324B-4DE8-B32C-8531218490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3867797"/>
              </p:ext>
            </p:extLst>
          </p:nvPr>
        </p:nvGraphicFramePr>
        <p:xfrm>
          <a:off x="1159668" y="1601228"/>
          <a:ext cx="9872664" cy="47069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80324">
                  <a:extLst>
                    <a:ext uri="{9D8B030D-6E8A-4147-A177-3AD203B41FA5}">
                      <a16:colId xmlns:a16="http://schemas.microsoft.com/office/drawing/2014/main" val="743422230"/>
                    </a:ext>
                  </a:extLst>
                </a:gridCol>
                <a:gridCol w="3992340">
                  <a:extLst>
                    <a:ext uri="{9D8B030D-6E8A-4147-A177-3AD203B41FA5}">
                      <a16:colId xmlns:a16="http://schemas.microsoft.com/office/drawing/2014/main" val="777156215"/>
                    </a:ext>
                  </a:extLst>
                </a:gridCol>
              </a:tblGrid>
              <a:tr h="556555">
                <a:tc>
                  <a:txBody>
                    <a:bodyPr/>
                    <a:lstStyle/>
                    <a:p>
                      <a:r>
                        <a:rPr lang="bg-BG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Да се зададе:</a:t>
                      </a:r>
                      <a:endParaRPr lang="en-US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Да се избягват:</a:t>
                      </a:r>
                      <a:endParaRPr lang="en-US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822786"/>
                  </a:ext>
                </a:extLst>
              </a:tr>
              <a:tr h="4126059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Идентифициране на езика на информацията в уеб страницата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– </a:t>
                      </a: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чрез атрибута </a:t>
                      </a:r>
                      <a:r>
                        <a:rPr lang="ru-RU" sz="18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lang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на </a:t>
                      </a:r>
                      <a:r>
                        <a:rPr lang="ru-RU" sz="18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тага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&lt;</a:t>
                      </a:r>
                      <a:r>
                        <a:rPr lang="ru-RU" sz="1800" kern="1200" dirty="0" err="1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html</a:t>
                      </a: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&gt;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Аудиозаписи с прочит с различни гласове за основен и допълнителен текст и за задачи за самостоятелна работа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Информация за вече извършените действия от страна на отделния регистриран посетител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Звуков сигнал към съобщенията в диалогов прозорец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WAI-ARIA атрибути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Плъзгачи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bg-BG" sz="1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Избор от няколко представени опции – по-добре е посетителят директно да въведе стойност в поле</a:t>
                      </a:r>
                    </a:p>
                    <a:p>
                      <a:pPr marL="0" indent="0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endParaRPr lang="en-US" sz="16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739329"/>
                  </a:ext>
                </a:extLst>
              </a:tr>
            </a:tbl>
          </a:graphicData>
        </a:graphic>
      </p:graphicFrame>
      <p:pic>
        <p:nvPicPr>
          <p:cNvPr id="3" name="Graphic 2" descr="Dance">
            <a:extLst>
              <a:ext uri="{FF2B5EF4-FFF2-40B4-BE49-F238E27FC236}">
                <a16:creationId xmlns:a16="http://schemas.microsoft.com/office/drawing/2014/main" id="{29BA394B-8931-51FA-6098-18251E8C63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1139" y="46584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884418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55885775_Student does teacher does_v2.potx" id="{618315E5-C348-40CF-AD40-05C2F7C13378}" vid="{0C991BBE-F1C3-4926-9687-DBEAAE8C923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BF1ABED-93B7-45AC-A513-2CB1FF159AF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D6CA70E-ED75-4FF0-A862-8EF12B737755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79B27744-7857-4992-B755-05855FC591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Student does, teacher does</Template>
  <TotalTime>73</TotalTime>
  <Words>710</Words>
  <Application>Microsoft Office PowerPoint</Application>
  <PresentationFormat>Widescreen</PresentationFormat>
  <Paragraphs>103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Calibri</vt:lpstr>
      <vt:lpstr>Corbel</vt:lpstr>
      <vt:lpstr>Rockwell</vt:lpstr>
      <vt:lpstr>Tahoma</vt:lpstr>
      <vt:lpstr>Wingdings</vt:lpstr>
      <vt:lpstr>Basis</vt:lpstr>
      <vt:lpstr>Препоръки за достъпност на текстове за обучение</vt:lpstr>
      <vt:lpstr>Уеб достъпност</vt:lpstr>
      <vt:lpstr>Стандарти</vt:lpstr>
      <vt:lpstr>Препоръки за достъпност</vt:lpstr>
      <vt:lpstr>Препоръки за текст</vt:lpstr>
      <vt:lpstr>Препоръки за мултимедия</vt:lpstr>
      <vt:lpstr>Препоръки за навигация</vt:lpstr>
      <vt:lpstr>Препоръки за таблици</vt:lpstr>
      <vt:lpstr>Общи препоръки</vt:lpstr>
      <vt:lpstr>Принципи</vt:lpstr>
      <vt:lpstr>допълнителни препоръки за други формати на обучителни материали – презентации и текстови документи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Does Teacher Does</dc:title>
  <dc:creator>Yuliana Stoyanova Doshkova-Todorova</dc:creator>
  <cp:lastModifiedBy>Yuliana Stoyanova Doshkova-Todorova</cp:lastModifiedBy>
  <cp:revision>25</cp:revision>
  <dcterms:created xsi:type="dcterms:W3CDTF">2023-11-10T15:29:09Z</dcterms:created>
  <dcterms:modified xsi:type="dcterms:W3CDTF">2023-11-14T08:42:33Z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